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sldIdLst>
    <p:sldId id="859" r:id="rId2"/>
    <p:sldId id="1009" r:id="rId3"/>
    <p:sldId id="1034" r:id="rId4"/>
    <p:sldId id="1010" r:id="rId5"/>
    <p:sldId id="1011" r:id="rId6"/>
    <p:sldId id="1012" r:id="rId7"/>
    <p:sldId id="1013" r:id="rId8"/>
    <p:sldId id="1015" r:id="rId9"/>
    <p:sldId id="1035" r:id="rId10"/>
    <p:sldId id="1016" r:id="rId11"/>
    <p:sldId id="1018" r:id="rId12"/>
    <p:sldId id="1019" r:id="rId13"/>
    <p:sldId id="1020" r:id="rId14"/>
    <p:sldId id="1021" r:id="rId15"/>
    <p:sldId id="1017" r:id="rId16"/>
    <p:sldId id="1023" r:id="rId17"/>
    <p:sldId id="1024" r:id="rId18"/>
    <p:sldId id="1025" r:id="rId19"/>
    <p:sldId id="1014" r:id="rId20"/>
    <p:sldId id="1036" r:id="rId21"/>
    <p:sldId id="1026" r:id="rId22"/>
    <p:sldId id="1029" r:id="rId23"/>
    <p:sldId id="1037" r:id="rId24"/>
    <p:sldId id="1030" r:id="rId25"/>
    <p:sldId id="1031" r:id="rId26"/>
    <p:sldId id="1038" r:id="rId27"/>
    <p:sldId id="1032" r:id="rId28"/>
    <p:sldId id="1040" r:id="rId29"/>
    <p:sldId id="1033" r:id="rId3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FF0000"/>
    <a:srgbClr val="00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333575"/>
            <a:ext cx="12192000" cy="1311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第四单元提优测评卷　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893993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9138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four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seasons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year. And I like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best. 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trees are green. There are pretty flowers all around. The weather is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 can go to the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beach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swim with my dad. In windy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days,I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kites in the park. That’s fun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373713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1200"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four 1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best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trees are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pretty flowers all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weather is 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go to the 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swim with my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windy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days,I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5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kites in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fun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39638" y="1502116"/>
            <a:ext cx="13211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seasons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471470" y="1484360"/>
            <a:ext cx="18020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summer</a:t>
            </a:r>
            <a:r>
              <a:rPr lang="zh-CN" altLang="zh-CN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10630" y="2781203"/>
            <a:ext cx="6848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hot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583038" y="2772050"/>
            <a:ext cx="10823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beach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414686" y="3339236"/>
            <a:ext cx="5838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fly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08545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483100" algn="l"/>
                <a:tab pos="8069263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笔试部分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83100" algn="l"/>
                <a:tab pos="80692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六、判断每组中画线部分发音是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83100" algn="l"/>
                <a:tab pos="80692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clu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asketball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83100" algn="l"/>
                <a:tab pos="80692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mn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83100" algn="l"/>
                <a:tab pos="80692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uice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oran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ical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83100" algn="l"/>
                <a:tab pos="80692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uator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ueen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83100" algn="l"/>
                <a:tab pos="80692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oin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ump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uice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215061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82638" y="2788398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82638" y="339688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82638" y="408338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82638" y="469901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87254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4401" y="2131115"/>
            <a:ext cx="4667249" cy="238601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在字母阵中圈出正确的单词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并抄写。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646" y="894622"/>
            <a:ext cx="3528392" cy="463954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7633662" y="1556792"/>
            <a:ext cx="2493992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春天，春季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秋天，秋季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季节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非常，十分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参与，加入</a:t>
            </a: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en-US" altLang="zh-CN" u="sng" dirty="0" smtClean="0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9998" y="4856025"/>
            <a:ext cx="11485848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mtClean="0"/>
              <a:t>_______________________________________________________________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31476" y="4916140"/>
            <a:ext cx="15231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1</a:t>
            </a:r>
            <a:r>
              <a:rPr lang="en-US" altLang="zh-CN" smtClean="0">
                <a:latin typeface="宋体" panose="02010600030101010101" pitchFamily="2" charset="-122"/>
              </a:rPr>
              <a:t>.</a:t>
            </a:r>
            <a:r>
              <a:rPr lang="en-US" altLang="zh-CN" smtClean="0"/>
              <a:t>spring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2367735" y="4968786"/>
            <a:ext cx="21066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2</a:t>
            </a:r>
            <a:r>
              <a:rPr lang="en-US" altLang="zh-CN" smtClean="0">
                <a:latin typeface="宋体" panose="02010600030101010101" pitchFamily="2" charset="-122"/>
              </a:rPr>
              <a:t>.</a:t>
            </a:r>
            <a:r>
              <a:rPr lang="en-US" altLang="zh-CN" smtClean="0"/>
              <a:t>autumn</a:t>
            </a:r>
            <a:r>
              <a:rPr lang="zh-CN" altLang="zh-CN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4283617" y="4832664"/>
            <a:ext cx="154241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mtClean="0"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cs typeface="Times New Roman" panose="02020603050405020304" pitchFamily="18" charset="0"/>
              </a:rPr>
              <a:t>season</a:t>
            </a:r>
            <a:endParaRPr lang="zh-CN" altLang="zh-CN" sz="1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102633" y="4967802"/>
            <a:ext cx="16850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4</a:t>
            </a:r>
            <a:r>
              <a:rPr lang="en-US" altLang="zh-CN" smtClean="0">
                <a:latin typeface="宋体" panose="02010600030101010101" pitchFamily="2" charset="-122"/>
              </a:rPr>
              <a:t>.</a:t>
            </a:r>
            <a:r>
              <a:rPr lang="en-US" altLang="zh-CN" smtClean="0"/>
              <a:t>quite</a:t>
            </a:r>
            <a:r>
              <a:rPr lang="zh-CN" altLang="zh-CN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758653" y="4797152"/>
            <a:ext cx="114486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mtClean="0"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cs typeface="Times New Roman" panose="02020603050405020304" pitchFamily="18" charset="0"/>
              </a:rPr>
              <a:t>join</a:t>
            </a:r>
            <a:endParaRPr lang="zh-CN" altLang="zh-CN" sz="1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圆角矩形 13"/>
          <p:cNvSpPr/>
          <p:nvPr/>
        </p:nvSpPr>
        <p:spPr bwMode="auto">
          <a:xfrm>
            <a:off x="2297154" y="2201712"/>
            <a:ext cx="3462407" cy="523103"/>
          </a:xfrm>
          <a:prstGeom prst="roundRect">
            <a:avLst/>
          </a:prstGeom>
          <a:noFill/>
          <a:ln w="28575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5" name="圆角矩形 14"/>
          <p:cNvSpPr/>
          <p:nvPr/>
        </p:nvSpPr>
        <p:spPr bwMode="auto">
          <a:xfrm>
            <a:off x="2297154" y="2790756"/>
            <a:ext cx="3462407" cy="523103"/>
          </a:xfrm>
          <a:prstGeom prst="roundRect">
            <a:avLst/>
          </a:prstGeom>
          <a:noFill/>
          <a:ln w="28575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6" name="圆角矩形 15"/>
          <p:cNvSpPr/>
          <p:nvPr/>
        </p:nvSpPr>
        <p:spPr bwMode="auto">
          <a:xfrm>
            <a:off x="2854853" y="3362506"/>
            <a:ext cx="3462407" cy="523103"/>
          </a:xfrm>
          <a:prstGeom prst="roundRect">
            <a:avLst/>
          </a:prstGeom>
          <a:noFill/>
          <a:ln w="28575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7" name="圆角矩形 16"/>
          <p:cNvSpPr/>
          <p:nvPr/>
        </p:nvSpPr>
        <p:spPr bwMode="auto">
          <a:xfrm>
            <a:off x="3448666" y="3921742"/>
            <a:ext cx="2861494" cy="523103"/>
          </a:xfrm>
          <a:prstGeom prst="roundRect">
            <a:avLst/>
          </a:prstGeom>
          <a:noFill/>
          <a:ln w="28575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8" name="圆角矩形 17"/>
          <p:cNvSpPr/>
          <p:nvPr/>
        </p:nvSpPr>
        <p:spPr bwMode="auto">
          <a:xfrm>
            <a:off x="1729352" y="2180980"/>
            <a:ext cx="536400" cy="2273860"/>
          </a:xfrm>
          <a:prstGeom prst="roundRect">
            <a:avLst/>
          </a:prstGeom>
          <a:noFill/>
          <a:ln w="28575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9" name="内容占位符 2"/>
          <p:cNvSpPr txBox="1">
            <a:spLocks/>
          </p:cNvSpPr>
          <p:nvPr/>
        </p:nvSpPr>
        <p:spPr bwMode="auto">
          <a:xfrm>
            <a:off x="360854" y="547185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注意单词的正确拼写方法即可。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237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 animBg="1"/>
      <p:bldP spid="15" grpId="0" animBg="1"/>
      <p:bldP spid="16" grpId="0" animBg="1"/>
      <p:bldP spid="17" grpId="0" animBg="1"/>
      <p:bldP spid="18" grpId="0" animBg="1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4975" algn="l"/>
                <a:tab pos="5202238" algn="l"/>
                <a:tab pos="92424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八、单项选择。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202238" algn="l"/>
                <a:tab pos="92424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season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202238" algn="l"/>
                <a:tab pos="92424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202238" algn="l"/>
                <a:tab pos="92424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202238" algn="l"/>
                <a:tab pos="924242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202238" algn="l"/>
                <a:tab pos="92424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leaves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叶子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yellow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202238" algn="l"/>
                <a:tab pos="92424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64862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本题考查疑问词辨析。询问最喜欢的季节是什么，用特殊疑问词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54630" y="1486315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 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54630" y="406766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1120" y="522042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考查季节特征。树叶变黄是秋季（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）的典型现象，故选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5251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7638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4975" algn="l"/>
                <a:tab pos="5645150" algn="l"/>
                <a:tab pos="95075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—Why do you like summer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645150" algn="l"/>
                <a:tab pos="95075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swim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645150" algn="l"/>
                <a:tab pos="95075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139486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324043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本题考查连词辨析。问句以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为什么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）开头，答句需用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）说明原因，故选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1149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908720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93875" algn="l"/>
                <a:tab pos="5645150" algn="l"/>
                <a:tab pos="950753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“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碧玉妆成一树高，万条垂下绿丝绦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describes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描述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93875" algn="l"/>
                <a:tab pos="5645150" algn="l"/>
                <a:tab pos="9507538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0566" y="1040012"/>
            <a:ext cx="3024560" cy="515206"/>
          </a:xfrm>
          <a:prstGeom prst="rect">
            <a:avLst/>
          </a:prstGeom>
        </p:spPr>
      </p:pic>
      <p:sp>
        <p:nvSpPr>
          <p:cNvPr id="14" name="内容占位符 1"/>
          <p:cNvSpPr txBox="1">
            <a:spLocks/>
          </p:cNvSpPr>
          <p:nvPr/>
        </p:nvSpPr>
        <p:spPr bwMode="auto">
          <a:xfrm>
            <a:off x="360854" y="291791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本题考查跨学科知识。诗句中描述的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万条垂下绿丝绦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是春天的景色，故选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91516" y="102312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16" name="内容占位符 3"/>
          <p:cNvSpPr>
            <a:spLocks noGrp="1"/>
          </p:cNvSpPr>
          <p:nvPr>
            <p:ph idx="1"/>
          </p:nvPr>
        </p:nvSpPr>
        <p:spPr>
          <a:xfrm>
            <a:off x="360854" y="4283390"/>
            <a:ext cx="11485848" cy="1384995"/>
          </a:xfrm>
        </p:spPr>
        <p:txBody>
          <a:bodyPr/>
          <a:lstStyle/>
          <a:p>
            <a:pPr algn="l" hangingPunct="0">
              <a:spcAft>
                <a:spcPts val="0"/>
              </a:spcAft>
              <a:tabLst>
                <a:tab pos="1704975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geese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fly to the south every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6695" y="4446919"/>
            <a:ext cx="2541245" cy="430892"/>
          </a:xfrm>
          <a:prstGeom prst="rect">
            <a:avLst/>
          </a:prstGeom>
        </p:spPr>
      </p:pic>
      <p:sp>
        <p:nvSpPr>
          <p:cNvPr id="18" name="内容占位符 3"/>
          <p:cNvSpPr txBox="1">
            <a:spLocks/>
          </p:cNvSpPr>
          <p:nvPr/>
        </p:nvSpPr>
        <p:spPr bwMode="auto">
          <a:xfrm>
            <a:off x="360854" y="558046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本题考查跨学科知识。大雁在秋天南飞，故选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982638" y="440907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37896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8" grpId="0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九、选出与句子相符的图片。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tf454.jpg" descr="id:214748877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83965" y="1628048"/>
            <a:ext cx="1985676" cy="1209418"/>
          </a:xfrm>
          <a:prstGeom prst="rect">
            <a:avLst/>
          </a:prstGeom>
        </p:spPr>
      </p:pic>
      <p:pic>
        <p:nvPicPr>
          <p:cNvPr id="4" name="qtf455.jpg" descr="id:214748878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47244" y="1855098"/>
            <a:ext cx="1855874" cy="982368"/>
          </a:xfrm>
          <a:prstGeom prst="rect">
            <a:avLst/>
          </a:prstGeom>
        </p:spPr>
      </p:pic>
      <p:pic>
        <p:nvPicPr>
          <p:cNvPr id="5" name="qtf456.jpg" descr="id:214748879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084042" y="1602166"/>
            <a:ext cx="1235300" cy="1235300"/>
          </a:xfrm>
          <a:prstGeom prst="rect">
            <a:avLst/>
          </a:prstGeom>
        </p:spPr>
      </p:pic>
      <p:pic>
        <p:nvPicPr>
          <p:cNvPr id="6" name="qtf457.jpg" descr="id:2147488799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8244282" y="1602166"/>
            <a:ext cx="1235300" cy="1235300"/>
          </a:xfrm>
          <a:prstGeom prst="rect">
            <a:avLst/>
          </a:prstGeom>
        </p:spPr>
      </p:pic>
      <p:pic>
        <p:nvPicPr>
          <p:cNvPr id="7" name="qtf458.jpg" descr="id:2147488806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10167691" y="1602166"/>
            <a:ext cx="1256107" cy="1235300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43444" y="1908058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2985333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at the flowers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spring now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four seasons in a year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summer best,because my birthday is in summer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bear sleeps for a long time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很久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winter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leaves are yellow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love autumn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44330" y="309700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944330" y="373853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944330" y="439134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944330" y="502392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944330" y="566539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00171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十、连词成句。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like,I,winter,best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birthday,summer,is,My,in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don’t,winter,I,like,because,cold,it’s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33128" y="198884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winter best.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478582" y="319522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birthday is in summer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460826" y="4552682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like winter because it’s cold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24256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7638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spring,are,Flowers,beautiful,in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summer,eats,ice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cream,Lisa,in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u="sng" dirty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424250" y="1827068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Flowers are beautiful in spring.</a:t>
            </a: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460826" y="3158724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Lisa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eats ice cream in summer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81880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1740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十一、选出与问句相对应的答语。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your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season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you like winter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like doing in winter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ski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eat in winter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7031310" y="1175841"/>
            <a:ext cx="4824536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ski very fast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playing in the snow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winter best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eaLnBrk="1" hangingPunct="0">
              <a:spcAft>
                <a:spcPts val="0"/>
              </a:spcAf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eat stew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炖菜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hot pot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火锅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love snow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9581" y="140389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79581" y="200496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79581" y="262995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79581" y="321573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6614" y="3824128"/>
            <a:ext cx="534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 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749800" algn="l"/>
                <a:tab pos="8699500" algn="l"/>
                <a:tab pos="986155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听力部分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49800" algn="l"/>
                <a:tab pos="869950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选出所听句子中包含的单词。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49800" algn="l"/>
                <a:tab pos="869950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snowman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49800" algn="l"/>
                <a:tab pos="8699500" algn="l"/>
                <a:tab pos="98615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49800" algn="l"/>
                <a:tab pos="8699500" algn="l"/>
                <a:tab pos="98615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beach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49800" algn="l"/>
                <a:tab pos="8699500" algn="l"/>
                <a:tab pos="98615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49800" algn="l"/>
                <a:tab pos="8699500" algn="l"/>
                <a:tab pos="98615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49800" algn="l"/>
                <a:tab pos="8699500" algn="l"/>
                <a:tab pos="98615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81458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make a snowman in winter.</a:t>
            </a: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1163" y="3905594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birthday is in autumn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49537" y="5174948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 in summer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矩形 5"/>
          <p:cNvSpPr/>
          <p:nvPr/>
        </p:nvSpPr>
        <p:spPr>
          <a:xfrm>
            <a:off x="946142" y="2141310"/>
            <a:ext cx="534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 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001445" y="340983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46142" y="470598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2117755"/>
            <a:ext cx="11485848" cy="2031325"/>
          </a:xfrm>
          <a:solidFill>
            <a:srgbClr val="E8F6FD"/>
          </a:solidFill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疑问词的选择</a:t>
            </a:r>
            <a:endParaRPr lang="zh-CN" altLang="zh-CN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询问事物用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。询问原因用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。询问时间用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。询问地点用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。询问哪一个或哪些用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981" y="2127870"/>
            <a:ext cx="1427461" cy="426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2051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十二、根据表格内容补全句子。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631862"/>
              </p:ext>
            </p:extLst>
          </p:nvPr>
        </p:nvGraphicFramePr>
        <p:xfrm>
          <a:off x="496339" y="1484784"/>
          <a:ext cx="11287500" cy="2773680"/>
        </p:xfrm>
        <a:graphic>
          <a:graphicData uri="http://schemas.openxmlformats.org/drawingml/2006/table">
            <a:tbl>
              <a:tblPr firstRow="1" firstCol="1" bandRow="1"/>
              <a:tblGrid>
                <a:gridCol w="3079230">
                  <a:extLst>
                    <a:ext uri="{9D8B030D-6E8A-4147-A177-3AD203B41FA5}">
                      <a16:colId xmlns:a16="http://schemas.microsoft.com/office/drawing/2014/main" val="1380932623"/>
                    </a:ext>
                  </a:extLst>
                </a:gridCol>
                <a:gridCol w="3079230">
                  <a:extLst>
                    <a:ext uri="{9D8B030D-6E8A-4147-A177-3AD203B41FA5}">
                      <a16:colId xmlns:a16="http://schemas.microsoft.com/office/drawing/2014/main" val="4269765237"/>
                    </a:ext>
                  </a:extLst>
                </a:gridCol>
                <a:gridCol w="5129040">
                  <a:extLst>
                    <a:ext uri="{9D8B030D-6E8A-4147-A177-3AD203B41FA5}">
                      <a16:colId xmlns:a16="http://schemas.microsoft.com/office/drawing/2014/main" val="380907205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season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weather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activity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活动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31720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spring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warm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fly kites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29606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summer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hot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swim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14111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autumn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cool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pick apples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48761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winter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cold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make snowmen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5057025"/>
                  </a:ext>
                </a:extLst>
              </a:tr>
            </a:tbl>
          </a:graphicData>
        </a:graphic>
      </p:graphicFrame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304833"/>
            <a:ext cx="11485848" cy="2332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1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weather is 2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3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4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5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6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7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weather is cool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8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fun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9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cold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10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u="sng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51752" y="4293614"/>
            <a:ext cx="15231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spring</a:t>
            </a:r>
            <a:r>
              <a:rPr lang="zh-CN" altLang="zh-CN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167214" y="4374500"/>
            <a:ext cx="10823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warm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702341" y="4167934"/>
            <a:ext cx="228940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fly </a:t>
            </a:r>
            <a:r>
              <a:rPr lang="en-US" altLang="zh-CN" dirty="0" smtClean="0">
                <a:cs typeface="Times New Roman" panose="02020603050405020304" pitchFamily="18" charset="0"/>
              </a:rPr>
              <a:t>          kites</a:t>
            </a:r>
            <a:endParaRPr lang="zh-CN" altLang="zh-CN" sz="1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63495" y="4930474"/>
            <a:ext cx="14414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summer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671807" y="4939352"/>
            <a:ext cx="6848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hot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6073222" y="4930474"/>
            <a:ext cx="982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swim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8280319" y="4927762"/>
            <a:ext cx="13853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autumn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2206774" y="5403537"/>
            <a:ext cx="26292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pick </a:t>
            </a:r>
            <a:r>
              <a:rPr lang="en-US" altLang="zh-CN" dirty="0" smtClean="0"/>
              <a:t>       apples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6905050" y="5493725"/>
            <a:ext cx="11817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winter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559751" y="5901574"/>
            <a:ext cx="1622560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cs typeface="Times New Roman" panose="02020603050405020304" pitchFamily="18" charset="0"/>
              </a:rPr>
              <a:t>snowmen</a:t>
            </a:r>
            <a:endParaRPr lang="zh-CN" altLang="zh-CN" sz="1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559702" y="5475545"/>
            <a:ext cx="10230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make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57285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04639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十三、用方框中所给单词补全短文。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endParaRPr lang="en-US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endParaRPr lang="en-US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lnSpc>
                <a:spcPct val="140000"/>
              </a:lnSpc>
              <a:spcAft>
                <a:spcPts val="0"/>
              </a:spcAf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algn="dist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 time to go to Xinjiang is 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cool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algn="l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eat lots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fruit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to go to Harbin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play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also go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Sanya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best time to go to Jiangxi is 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rape flowers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油菜花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fly 10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87754" y="1409140"/>
            <a:ext cx="11396084" cy="1298817"/>
          </a:xfrm>
          <a:prstGeom prst="rect">
            <a:avLst/>
          </a:prstGeom>
          <a:noFill/>
          <a:ln w="19050"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best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winter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spring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     warm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swim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quite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kites</a:t>
            </a:r>
          </a:p>
        </p:txBody>
      </p:sp>
      <p:sp>
        <p:nvSpPr>
          <p:cNvPr id="4" name="矩形 3"/>
          <p:cNvSpPr/>
          <p:nvPr/>
        </p:nvSpPr>
        <p:spPr>
          <a:xfrm>
            <a:off x="6411448" y="2807139"/>
            <a:ext cx="13853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autumn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094872" y="2720045"/>
            <a:ext cx="11047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sunny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389657" y="3400958"/>
            <a:ext cx="8034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best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10630" y="4005064"/>
            <a:ext cx="11817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winter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10630" y="4597476"/>
            <a:ext cx="10823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warm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150990" y="4587369"/>
            <a:ext cx="13436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swim</a:t>
            </a:r>
            <a:r>
              <a:rPr lang="zh-CN" altLang="zh-CN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38622" y="4976680"/>
            <a:ext cx="116249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spring</a:t>
            </a:r>
            <a:endParaRPr lang="zh-CN" altLang="zh-CN" sz="1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589618" y="5111394"/>
            <a:ext cx="963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quite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9263558" y="5166070"/>
            <a:ext cx="15632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beautiful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2259929" y="5652370"/>
            <a:ext cx="90281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kites</a:t>
            </a:r>
            <a:endParaRPr lang="zh-CN" altLang="zh-CN" sz="1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8792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8920" y="746120"/>
            <a:ext cx="11485848" cy="715581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sz="2700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700" b="1" spc="-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700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秋季是收获的季节，且气候凉爽，根据</a:t>
            </a:r>
            <a:r>
              <a:rPr lang="en-US" altLang="zh-CN" sz="2700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lots of fruit</a:t>
            </a:r>
            <a:r>
              <a:rPr lang="zh-CN" altLang="zh-CN" sz="2700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可知填</a:t>
            </a:r>
            <a:r>
              <a:rPr lang="en-US" altLang="zh-CN" sz="2700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zh-CN" altLang="zh-CN" sz="2700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秋季</a:t>
            </a:r>
            <a:r>
              <a:rPr lang="zh-CN" altLang="zh-CN" sz="2700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7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700" b="1" spc="-100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8920" y="1377368"/>
            <a:ext cx="11485848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7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秋季天气晴朗凉爽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,sunny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晴朗的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）符合描述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7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8920" y="2015474"/>
            <a:ext cx="11485848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7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这里是问去哈尔滨的最佳时间，参考第一句可知填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最佳的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7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8920" y="2638000"/>
            <a:ext cx="11485848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7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哈尔滨冬季可以玩雪，所以填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冬季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7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8920" y="3241578"/>
            <a:ext cx="11485848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7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三亚冬季温暖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,warm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温暖的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）符合其气候特点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7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8920" y="3855122"/>
            <a:ext cx="11485848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7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在海里可以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游泳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），所以填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7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8920" y="4503298"/>
            <a:ext cx="11485848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7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油菜花盛开的季节是春季，所以填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春季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7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8920" y="5169022"/>
            <a:ext cx="11485848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&amp; 9</a:t>
            </a:r>
            <a:r>
              <a:rPr lang="en-US" altLang="zh-CN" sz="27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油菜花很漂亮，用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quite beautiful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相当漂亮的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）来形容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7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8920" y="5792991"/>
            <a:ext cx="11485848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7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 kites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为固定搭配，意为</a:t>
            </a:r>
            <a:r>
              <a:rPr lang="en-US" altLang="zh-CN" sz="27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放风筝</a:t>
            </a:r>
            <a:r>
              <a:rPr lang="en-US" altLang="zh-CN" sz="27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7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6967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2749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十四、阅读短文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Bruce likes snow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Today,Bruce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a snowman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Eliza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two big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snowballs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put them together to make the snowman’s body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make its nose with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carrot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give the snowman a beautiful yellow scarf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围巾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at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snowman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tall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Bruce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Eliza are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go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sun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snowman melts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融化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gets small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afternoon,Bruce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comes out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snowman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can’t find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Bruce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sad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58885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qtf459.jpg" descr="id:214748882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206774" y="1124744"/>
            <a:ext cx="8064896" cy="1412457"/>
          </a:xfrm>
          <a:prstGeom prst="rect">
            <a:avLst/>
          </a:prstGeom>
        </p:spPr>
      </p:pic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2752534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202238" algn="l"/>
                <a:tab pos="94186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（一）选择正确的答案。（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02238" algn="l"/>
                <a:tab pos="94186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is the correct order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正确顺序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02238" algn="l"/>
                <a:tab pos="94186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③①②④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②④③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④①③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9508" y="349119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708301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“Bruce makes a snowman ... So they go home ... The snowman melts ... The Bruce is sad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可知，正确顺序为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④①③②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6228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202238" algn="l"/>
                <a:tab pos="94186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snowman like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02238" algn="l"/>
                <a:tab pos="94186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nose is a carrot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02238" algn="l"/>
                <a:tab pos="94186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small and cute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02238" algn="l"/>
                <a:tab pos="94186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a yellow 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84984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“Then they make its nose with a carrot.”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可知，雪人的鼻子是胡萝卜，故选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雪人小且可爱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）与文中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“Its tall and big.”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矛盾；选项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黄色帽子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）错误，文中提到的是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yellow scarf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7264" y="85764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96187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97395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380038" algn="l"/>
                <a:tab pos="90551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does Bruce go home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380038" algn="l"/>
                <a:tab pos="90551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feels hot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happy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tired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508" y="142307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54011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文中明确提到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“Bruce and Eliza are tired. So they go home.”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开心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）均未提及。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4183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380038" algn="l"/>
                <a:tab pos="90551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is Bruce sad at last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380038" algn="l"/>
                <a:tab pos="90551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 find Eliza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380038" algn="l"/>
                <a:tab pos="90551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snowman is missing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丢失的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380038" algn="l"/>
                <a:tab pos="90551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snowman is tall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3351700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can’t find it. Bruce is very sad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可知，雪人消失导致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Bruce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难过，故选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他找不到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Eliza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）未提及；选项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雪人高大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）与结局无关。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6378" y="845590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 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63566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实际情况回答问题。（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Describe the snowman you want to make and draw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描述你想堆的雪人并画一画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686" y="883057"/>
            <a:ext cx="2759128" cy="44690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376158" y="2527195"/>
            <a:ext cx="7335672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 _____________________________________________________________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622598" y="2972641"/>
            <a:ext cx="3456384" cy="2112543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4449150" y="2492896"/>
            <a:ext cx="7199816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make a big snowman. I can give it a black hat and a big carrot nose. It can also have two arms made by twigs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小树枝做的手臂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画图略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6520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49800" algn="l"/>
                <a:tab pos="869950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window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49800" algn="l"/>
                <a:tab pos="8699500" algn="l"/>
                <a:tab pos="98615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49800" algn="l"/>
                <a:tab pos="8699500" algn="l"/>
                <a:tab pos="98615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picnic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51976" y="2087482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winter best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9732" y="337557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play in the snow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矩形 7"/>
          <p:cNvSpPr/>
          <p:nvPr/>
        </p:nvSpPr>
        <p:spPr>
          <a:xfrm>
            <a:off x="973760" y="159977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56004" y="288927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74614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选出与所听内容相符的图片。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tf449.jpg" descr="id:214748869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02487" y="1643807"/>
            <a:ext cx="1448591" cy="1273586"/>
          </a:xfrm>
          <a:prstGeom prst="rect">
            <a:avLst/>
          </a:prstGeom>
        </p:spPr>
      </p:pic>
      <p:pic>
        <p:nvPicPr>
          <p:cNvPr id="4" name="qtf450.jpg" descr="id:214748870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188252" y="1643808"/>
            <a:ext cx="1520851" cy="1273585"/>
          </a:xfrm>
          <a:prstGeom prst="rect">
            <a:avLst/>
          </a:prstGeom>
        </p:spPr>
      </p:pic>
      <p:pic>
        <p:nvPicPr>
          <p:cNvPr id="5" name="qtf451.jpg" descr="id:214748870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447134" y="1643807"/>
            <a:ext cx="2203936" cy="1273586"/>
          </a:xfrm>
          <a:prstGeom prst="rect">
            <a:avLst/>
          </a:prstGeom>
        </p:spPr>
      </p:pic>
      <p:pic>
        <p:nvPicPr>
          <p:cNvPr id="6" name="qtf452.jpg" descr="id:2147488714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8759502" y="1643807"/>
            <a:ext cx="538564" cy="1273586"/>
          </a:xfrm>
          <a:prstGeom prst="rect">
            <a:avLst/>
          </a:prstGeom>
        </p:spPr>
      </p:pic>
      <p:pic>
        <p:nvPicPr>
          <p:cNvPr id="7" name="qtf453.jpg" descr="id:2147488721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10105049" y="1643807"/>
            <a:ext cx="1318749" cy="1273586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1200" y="1908058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2924944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/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/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/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/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3573016"/>
            <a:ext cx="65984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winter. I like snowy days.</a:t>
            </a: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4191669"/>
            <a:ext cx="65984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swim in the sea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4797152"/>
            <a:ext cx="65984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flowers are all around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360854" y="5371155"/>
            <a:ext cx="65984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red apples on the tree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4" name="内容占位符 1"/>
          <p:cNvSpPr txBox="1">
            <a:spLocks/>
          </p:cNvSpPr>
          <p:nvPr/>
        </p:nvSpPr>
        <p:spPr bwMode="auto">
          <a:xfrm>
            <a:off x="352150" y="5958158"/>
            <a:ext cx="65984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eat ice cream in summer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5" name="矩形 14"/>
          <p:cNvSpPr/>
          <p:nvPr/>
        </p:nvSpPr>
        <p:spPr>
          <a:xfrm>
            <a:off x="1270670" y="304091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3286894" y="304979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5282280" y="304091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247334" y="304512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9179246" y="306288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选出合适的答语。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likes summer best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likes winter best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spring best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 can make a snowman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swim in the sea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fly a kite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60854" y="332049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season do you like best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6"/>
          <p:cNvSpPr txBox="1">
            <a:spLocks/>
          </p:cNvSpPr>
          <p:nvPr/>
        </p:nvSpPr>
        <p:spPr bwMode="auto">
          <a:xfrm>
            <a:off x="353136" y="587737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winter best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10630" y="1507875"/>
            <a:ext cx="534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 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28386" y="405028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2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elephants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swim in the swimming pool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play with snow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pick apples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360854" y="266463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autumn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7"/>
          <p:cNvSpPr txBox="1">
            <a:spLocks/>
          </p:cNvSpPr>
          <p:nvPr/>
        </p:nvSpPr>
        <p:spPr bwMode="auto">
          <a:xfrm>
            <a:off x="360854" y="529243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do in summer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86334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28386" y="340983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in winter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 that in spring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summer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360854" y="330356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do you go on a picnic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152112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判断下列句子与所听内容是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340768"/>
            <a:ext cx="11485848" cy="4539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9138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Tom. I’m from the USA. Spring is beautiful,and it’s warm and sunny. There are beautiful flowers everywhere. I can go on a picnic and fly kites in spring. In summer,the weather is very hot,but I can swim in the sea. In autumn,it’s cool. The farmers are very busy. I can help them pick apples.Winter is my favourite season. It snows. When it snows,it’s white everywhere. I can play in the snow. I can make a snowman and skate. I love all the seasons.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52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Australia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seasons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82638" y="871800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948798" y="150211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964565" y="214110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875316" y="2790007"/>
            <a:ext cx="5704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 F 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957675" y="342115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57206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2626</Words>
  <Application>Microsoft Office PowerPoint</Application>
  <PresentationFormat>自定义</PresentationFormat>
  <Paragraphs>266</Paragraphs>
  <Slides>29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6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363</cp:revision>
  <dcterms:created xsi:type="dcterms:W3CDTF">2020-11-06T05:24:00Z</dcterms:created>
  <dcterms:modified xsi:type="dcterms:W3CDTF">2025-06-30T07:34:49Z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